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59" r:id="rId6"/>
    <p:sldId id="260" r:id="rId7"/>
    <p:sldId id="264"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06"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D400DD-041D-4C41-BB2A-6E481835F4C0}" type="datetimeFigureOut">
              <a:rPr lang="en-US" smtClean="0"/>
              <a:t>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D400DD-041D-4C41-BB2A-6E481835F4C0}" type="datetimeFigureOut">
              <a:rPr lang="en-US" smtClean="0"/>
              <a:t>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D400DD-041D-4C41-BB2A-6E481835F4C0}" type="datetimeFigureOut">
              <a:rPr lang="en-US" smtClean="0"/>
              <a:t>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D400DD-041D-4C41-BB2A-6E481835F4C0}" type="datetimeFigureOut">
              <a:rPr lang="en-US" smtClean="0"/>
              <a:t>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D400DD-041D-4C41-BB2A-6E481835F4C0}" type="datetimeFigureOut">
              <a:rPr lang="en-US" smtClean="0"/>
              <a:t>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D400DD-041D-4C41-BB2A-6E481835F4C0}" type="datetimeFigureOut">
              <a:rPr lang="en-US" smtClean="0"/>
              <a:t>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D400DD-041D-4C41-BB2A-6E481835F4C0}" type="datetimeFigureOut">
              <a:rPr lang="en-US" smtClean="0"/>
              <a:t>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D400DD-041D-4C41-BB2A-6E481835F4C0}" type="datetimeFigureOut">
              <a:rPr lang="en-US" smtClean="0"/>
              <a:t>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D400DD-041D-4C41-BB2A-6E481835F4C0}" type="datetimeFigureOut">
              <a:rPr lang="en-US" smtClean="0"/>
              <a:t>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D400DD-041D-4C41-BB2A-6E481835F4C0}" type="datetimeFigureOut">
              <a:rPr lang="en-US" smtClean="0"/>
              <a:t>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D400DD-041D-4C41-BB2A-6E481835F4C0}" type="datetimeFigureOut">
              <a:rPr lang="en-US" smtClean="0"/>
              <a:t>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C95E84-AD37-46BC-8C10-5F863DA6E3C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D400DD-041D-4C41-BB2A-6E481835F4C0}" type="datetimeFigureOut">
              <a:rPr lang="en-US" smtClean="0"/>
              <a:t>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C95E84-AD37-46BC-8C10-5F863DA6E3C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barbadosfreepress.files.wordpress.com/2009/06/barbados-beach-walk.jp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1"/>
            <a:ext cx="7772400" cy="761999"/>
          </a:xfrm>
        </p:spPr>
        <p:txBody>
          <a:bodyPr>
            <a:normAutofit fontScale="90000"/>
          </a:bodyPr>
          <a:lstStyle/>
          <a:p>
            <a:r>
              <a:rPr lang="en-US" dirty="0" smtClean="0"/>
              <a:t>Write Up for CZMU </a:t>
            </a:r>
            <a:endParaRPr lang="en-US" dirty="0"/>
          </a:p>
        </p:txBody>
      </p:sp>
      <p:sp>
        <p:nvSpPr>
          <p:cNvPr id="3" name="Subtitle 2"/>
          <p:cNvSpPr>
            <a:spLocks noGrp="1"/>
          </p:cNvSpPr>
          <p:nvPr>
            <p:ph type="subTitle" idx="1"/>
          </p:nvPr>
        </p:nvSpPr>
        <p:spPr>
          <a:xfrm>
            <a:off x="1371600" y="1752600"/>
            <a:ext cx="6400800" cy="1143000"/>
          </a:xfrm>
        </p:spPr>
        <p:txBody>
          <a:bodyPr/>
          <a:lstStyle/>
          <a:p>
            <a:r>
              <a:rPr lang="en-US" dirty="0" smtClean="0"/>
              <a:t>Coastal pressures and Responses in Barbados</a:t>
            </a:r>
            <a:endParaRPr lang="en-US" dirty="0"/>
          </a:p>
        </p:txBody>
      </p:sp>
      <p:pic>
        <p:nvPicPr>
          <p:cNvPr id="13314" name="Picture 2" descr="Barbados Beach Walk">
            <a:hlinkClick r:id="rId2"/>
          </p:cNvPr>
          <p:cNvPicPr>
            <a:picLocks noChangeAspect="1" noChangeArrowheads="1"/>
          </p:cNvPicPr>
          <p:nvPr/>
        </p:nvPicPr>
        <p:blipFill>
          <a:blip r:embed="rId3" cstate="print"/>
          <a:srcRect/>
          <a:stretch>
            <a:fillRect/>
          </a:stretch>
        </p:blipFill>
        <p:spPr bwMode="auto">
          <a:xfrm>
            <a:off x="1905000" y="3276600"/>
            <a:ext cx="5267325" cy="302645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2762"/>
          </a:xfrm>
        </p:spPr>
        <p:txBody>
          <a:bodyPr>
            <a:normAutofit/>
          </a:bodyPr>
          <a:lstStyle/>
          <a:p>
            <a:r>
              <a:rPr lang="en-US" sz="3600" b="1" dirty="0" smtClean="0"/>
              <a:t>What responses are Available to the areas suffering accelerated coastal erosion?</a:t>
            </a:r>
            <a:endParaRPr lang="en-US" sz="3600" dirty="0"/>
          </a:p>
        </p:txBody>
      </p:sp>
      <p:sp>
        <p:nvSpPr>
          <p:cNvPr id="3" name="Content Placeholder 2"/>
          <p:cNvSpPr>
            <a:spLocks noGrp="1"/>
          </p:cNvSpPr>
          <p:nvPr>
            <p:ph idx="1"/>
          </p:nvPr>
        </p:nvSpPr>
        <p:spPr>
          <a:xfrm>
            <a:off x="457200" y="2057400"/>
            <a:ext cx="8229600" cy="4267200"/>
          </a:xfrm>
        </p:spPr>
        <p:txBody>
          <a:bodyPr>
            <a:normAutofit fontScale="77500" lnSpcReduction="20000"/>
          </a:bodyPr>
          <a:lstStyle/>
          <a:p>
            <a:r>
              <a:rPr lang="en-US" dirty="0" smtClean="0"/>
              <a:t>Shoreline </a:t>
            </a:r>
            <a:r>
              <a:rPr lang="en-US" dirty="0"/>
              <a:t>Management Plans (SMPs) tend to take one of the following paths</a:t>
            </a:r>
          </a:p>
          <a:p>
            <a:r>
              <a:rPr lang="en-US" b="1" dirty="0"/>
              <a:t>Hold The line</a:t>
            </a:r>
            <a:r>
              <a:rPr lang="en-US" dirty="0"/>
              <a:t> or advance the line– Using soft or hard Engineering. This is the method employed on the South and West Coasts of Barbados</a:t>
            </a:r>
          </a:p>
          <a:p>
            <a:r>
              <a:rPr lang="en-US" b="1" dirty="0"/>
              <a:t>Managed Retreat: </a:t>
            </a:r>
            <a:r>
              <a:rPr lang="en-US" dirty="0"/>
              <a:t>Allow the cliff to retreat but buy up land. Create land use Zoning to stop development.  Even build defenses but much further back. Why is this choice made?</a:t>
            </a:r>
          </a:p>
          <a:p>
            <a:r>
              <a:rPr lang="en-US" b="1" dirty="0"/>
              <a:t>Do Nothing: </a:t>
            </a:r>
            <a:r>
              <a:rPr lang="en-US" dirty="0"/>
              <a:t>As it says.</a:t>
            </a:r>
          </a:p>
          <a:p>
            <a:r>
              <a:rPr lang="en-US" dirty="0"/>
              <a:t>What do you think are the factors which affect the choice that is made?</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Your Audience</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 y="0"/>
            <a:ext cx="9190559" cy="6858000"/>
          </a:xfrm>
          <a:prstGeom prst="rect">
            <a:avLst/>
          </a:prstGeom>
          <a:noFill/>
          <a:ln w="9525">
            <a:noFill/>
            <a:miter lim="800000"/>
            <a:headEnd/>
            <a:tailEnd/>
          </a:ln>
        </p:spPr>
      </p:pic>
      <p:sp>
        <p:nvSpPr>
          <p:cNvPr id="3" name="TextBox 2"/>
          <p:cNvSpPr txBox="1"/>
          <p:nvPr/>
        </p:nvSpPr>
        <p:spPr>
          <a:xfrm>
            <a:off x="2209800" y="2743200"/>
            <a:ext cx="6553200" cy="3539430"/>
          </a:xfrm>
          <a:prstGeom prst="rect">
            <a:avLst/>
          </a:prstGeom>
          <a:noFill/>
        </p:spPr>
        <p:txBody>
          <a:bodyPr wrap="square" lIns="274320" rtlCol="0">
            <a:spAutoFit/>
          </a:bodyPr>
          <a:lstStyle/>
          <a:p>
            <a:pPr>
              <a:buFont typeface="Arial" pitchFamily="34" charset="0"/>
              <a:buChar char="•"/>
            </a:pPr>
            <a:r>
              <a:rPr lang="en-US" sz="2800" dirty="0" smtClean="0"/>
              <a:t>It is for the CZMU Newsletter. </a:t>
            </a:r>
          </a:p>
          <a:p>
            <a:pPr>
              <a:buFont typeface="Arial" pitchFamily="34" charset="0"/>
              <a:buChar char="•"/>
            </a:pPr>
            <a:r>
              <a:rPr lang="en-US" sz="2800" dirty="0" smtClean="0"/>
              <a:t>The information has to be interesting, have images and maps and be easy to understand.</a:t>
            </a:r>
          </a:p>
          <a:p>
            <a:pPr>
              <a:buFont typeface="Arial" pitchFamily="34" charset="0"/>
              <a:buChar char="•"/>
            </a:pPr>
            <a:r>
              <a:rPr lang="en-US" sz="2800" dirty="0" smtClean="0"/>
              <a:t>It does </a:t>
            </a:r>
            <a:r>
              <a:rPr lang="en-US" sz="2800" dirty="0" err="1" smtClean="0"/>
              <a:t>nowever</a:t>
            </a:r>
            <a:r>
              <a:rPr lang="en-US" sz="2800" dirty="0" smtClean="0"/>
              <a:t> need to be technical enough as it is mainly being read by people  who know something about coastal management.</a:t>
            </a:r>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Box 2"/>
          <p:cNvSpPr txBox="1"/>
          <p:nvPr/>
        </p:nvSpPr>
        <p:spPr>
          <a:xfrm>
            <a:off x="1600200" y="2362200"/>
            <a:ext cx="6934200" cy="2585323"/>
          </a:xfrm>
          <a:prstGeom prst="rect">
            <a:avLst/>
          </a:prstGeom>
          <a:noFill/>
        </p:spPr>
        <p:txBody>
          <a:bodyPr wrap="square" rtlCol="0">
            <a:spAutoFit/>
          </a:bodyPr>
          <a:lstStyle/>
          <a:p>
            <a:r>
              <a:rPr lang="en-US" b="1" i="1" dirty="0"/>
              <a:t>Introduction:</a:t>
            </a:r>
            <a:r>
              <a:rPr lang="en-US" i="1" dirty="0"/>
              <a:t> </a:t>
            </a:r>
            <a:endParaRPr lang="en-US" dirty="0"/>
          </a:p>
          <a:p>
            <a:r>
              <a:rPr lang="en-US" i="1" dirty="0"/>
              <a:t>In recent years there has been increasing pressure on the Barbados Coastline. This has been from a number of sources ………………….. </a:t>
            </a:r>
            <a:endParaRPr lang="en-US" dirty="0"/>
          </a:p>
          <a:p>
            <a:r>
              <a:rPr lang="en-US" i="1" dirty="0"/>
              <a:t>The problem has mainly been its effect on coral which has an important role in protecting the beaches. Expand upon this……</a:t>
            </a:r>
            <a:endParaRPr lang="en-US" dirty="0"/>
          </a:p>
          <a:p>
            <a:r>
              <a:rPr lang="en-US" i="1" dirty="0"/>
              <a:t>The response of the CZMU has been to try to organize a united coastal plan rather than let people create individual coastal protection measures …….</a:t>
            </a:r>
            <a:endParaRPr lang="en-US" dirty="0"/>
          </a:p>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0" y="0"/>
            <a:ext cx="2986087" cy="2250442"/>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6781800" y="0"/>
            <a:ext cx="2362199" cy="2568422"/>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2743200" y="4510094"/>
            <a:ext cx="3810000" cy="2347906"/>
          </a:xfrm>
          <a:prstGeom prst="rect">
            <a:avLst/>
          </a:prstGeom>
          <a:noFill/>
          <a:ln w="9525">
            <a:noFill/>
            <a:miter lim="800000"/>
            <a:headEnd/>
            <a:tailEnd/>
          </a:ln>
        </p:spPr>
      </p:pic>
      <p:pic>
        <p:nvPicPr>
          <p:cNvPr id="2054" name="Picture 6"/>
          <p:cNvPicPr>
            <a:picLocks noChangeAspect="1" noChangeArrowheads="1"/>
          </p:cNvPicPr>
          <p:nvPr/>
        </p:nvPicPr>
        <p:blipFill>
          <a:blip r:embed="rId5" cstate="print"/>
          <a:srcRect/>
          <a:stretch>
            <a:fillRect/>
          </a:stretch>
        </p:blipFill>
        <p:spPr bwMode="auto">
          <a:xfrm>
            <a:off x="3581400" y="0"/>
            <a:ext cx="291979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953000" cy="868362"/>
          </a:xfrm>
        </p:spPr>
        <p:txBody>
          <a:bodyPr/>
          <a:lstStyle/>
          <a:p>
            <a:r>
              <a:rPr lang="en-US" dirty="0" smtClean="0"/>
              <a:t>Boardwalk</a:t>
            </a:r>
            <a:endParaRPr lang="en-US" dirty="0"/>
          </a:p>
        </p:txBody>
      </p:sp>
      <p:sp>
        <p:nvSpPr>
          <p:cNvPr id="3" name="TextBox 2"/>
          <p:cNvSpPr txBox="1"/>
          <p:nvPr/>
        </p:nvSpPr>
        <p:spPr>
          <a:xfrm>
            <a:off x="304800" y="1447800"/>
            <a:ext cx="5257800" cy="5355312"/>
          </a:xfrm>
          <a:prstGeom prst="rect">
            <a:avLst/>
          </a:prstGeom>
          <a:noFill/>
        </p:spPr>
        <p:txBody>
          <a:bodyPr wrap="square" rtlCol="0">
            <a:spAutoFit/>
          </a:bodyPr>
          <a:lstStyle/>
          <a:p>
            <a:r>
              <a:rPr lang="en-US" b="1" i="1" dirty="0"/>
              <a:t>Section 1</a:t>
            </a:r>
            <a:r>
              <a:rPr lang="en-US" i="1" dirty="0"/>
              <a:t> - Meeting with Antonio Rowe </a:t>
            </a:r>
            <a:endParaRPr lang="en-US" dirty="0"/>
          </a:p>
          <a:p>
            <a:r>
              <a:rPr lang="en-US" i="1" dirty="0"/>
              <a:t>We went to visit Antonio Rowe at CZMU who explained what they had done on the South of the Island.</a:t>
            </a:r>
            <a:endParaRPr lang="en-US" dirty="0"/>
          </a:p>
          <a:p>
            <a:r>
              <a:rPr lang="en-US" i="1" dirty="0"/>
              <a:t> A positive start - do some research on this one from some of the sites </a:t>
            </a:r>
            <a:r>
              <a:rPr lang="en-US" i="1" dirty="0" smtClean="0"/>
              <a:t>on the wiki to </a:t>
            </a:r>
            <a:r>
              <a:rPr lang="en-US" i="1" dirty="0"/>
              <a:t>say what the area was like, and that after some objections to the project the Boardwalk was constructed. It has had many positive review, however there is still a lot of work to be done in other areas of the island</a:t>
            </a:r>
            <a:endParaRPr lang="en-US" dirty="0"/>
          </a:p>
          <a:p>
            <a:r>
              <a:rPr lang="en-US" b="1" i="1" dirty="0"/>
              <a:t>Section 2</a:t>
            </a:r>
            <a:r>
              <a:rPr lang="en-US" i="1" dirty="0"/>
              <a:t> - Here you will describe some of the methods found along the boardwalk and add annotated photos. You will also add results from your bipolar analysis here.</a:t>
            </a:r>
            <a:endParaRPr lang="en-US" dirty="0"/>
          </a:p>
          <a:p>
            <a:r>
              <a:rPr lang="en-US" i="1" dirty="0"/>
              <a:t>You need images, maps etc to describe what had been done at the Boardwalk and explain it in terms of its effect on tourism and also why it had to take into account coastal processes. E.g. why were the </a:t>
            </a:r>
            <a:r>
              <a:rPr lang="en-US" i="1" dirty="0" err="1"/>
              <a:t>groynes</a:t>
            </a:r>
            <a:r>
              <a:rPr lang="en-US" i="1" dirty="0"/>
              <a:t> shorter in the final building than in the plan?.</a:t>
            </a:r>
            <a:endParaRPr lang="en-US" dirty="0"/>
          </a:p>
        </p:txBody>
      </p:sp>
      <p:pic>
        <p:nvPicPr>
          <p:cNvPr id="16386" name="Picture 2"/>
          <p:cNvPicPr>
            <a:picLocks noChangeAspect="1" noChangeArrowheads="1"/>
          </p:cNvPicPr>
          <p:nvPr/>
        </p:nvPicPr>
        <p:blipFill>
          <a:blip r:embed="rId2" cstate="print"/>
          <a:srcRect/>
          <a:stretch>
            <a:fillRect/>
          </a:stretch>
        </p:blipFill>
        <p:spPr bwMode="auto">
          <a:xfrm>
            <a:off x="5706208" y="0"/>
            <a:ext cx="343779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038600" cy="1143000"/>
          </a:xfrm>
        </p:spPr>
        <p:txBody>
          <a:bodyPr/>
          <a:lstStyle/>
          <a:p>
            <a:r>
              <a:rPr lang="en-US" dirty="0" err="1" smtClean="0"/>
              <a:t>Holetown</a:t>
            </a:r>
            <a:endParaRPr lang="en-US" dirty="0"/>
          </a:p>
        </p:txBody>
      </p:sp>
      <p:sp>
        <p:nvSpPr>
          <p:cNvPr id="3" name="TextBox 2"/>
          <p:cNvSpPr txBox="1"/>
          <p:nvPr/>
        </p:nvSpPr>
        <p:spPr>
          <a:xfrm>
            <a:off x="457200" y="1371600"/>
            <a:ext cx="4572000" cy="4524315"/>
          </a:xfrm>
          <a:prstGeom prst="rect">
            <a:avLst/>
          </a:prstGeom>
          <a:noFill/>
        </p:spPr>
        <p:txBody>
          <a:bodyPr wrap="square" rtlCol="0">
            <a:spAutoFit/>
          </a:bodyPr>
          <a:lstStyle/>
          <a:p>
            <a:r>
              <a:rPr lang="en-US" b="1" i="1" dirty="0"/>
              <a:t>Section 3</a:t>
            </a:r>
            <a:r>
              <a:rPr lang="en-US" i="1" dirty="0"/>
              <a:t> - </a:t>
            </a:r>
            <a:r>
              <a:rPr lang="en-US" i="1" dirty="0" err="1"/>
              <a:t>Holetown</a:t>
            </a:r>
            <a:r>
              <a:rPr lang="en-US" i="1" dirty="0"/>
              <a:t> - Why did we go here and what were your initial feelings just after having seen the Boardwalk.</a:t>
            </a:r>
            <a:br>
              <a:rPr lang="en-US" i="1" dirty="0"/>
            </a:br>
            <a:r>
              <a:rPr lang="en-US" i="1" dirty="0"/>
              <a:t>Describe the condition of the beach and how hotel owners have tried emergency methods along here.  </a:t>
            </a:r>
            <a:endParaRPr lang="en-US" i="1" dirty="0" smtClean="0"/>
          </a:p>
          <a:p>
            <a:r>
              <a:rPr lang="en-US" i="1" dirty="0" smtClean="0"/>
              <a:t>Why </a:t>
            </a:r>
            <a:r>
              <a:rPr lang="en-US" i="1" dirty="0"/>
              <a:t>have </a:t>
            </a:r>
            <a:r>
              <a:rPr lang="en-US" i="1" dirty="0" err="1"/>
              <a:t>groynes</a:t>
            </a:r>
            <a:r>
              <a:rPr lang="en-US" i="1" dirty="0"/>
              <a:t> been built here. Draw diagrams to show why they are there.</a:t>
            </a:r>
            <a:endParaRPr lang="en-US" dirty="0"/>
          </a:p>
          <a:p>
            <a:r>
              <a:rPr lang="en-US" i="1" dirty="0"/>
              <a:t>Annotate photos and show your bipolar analysis here. What are your conclusions relating to the problems here</a:t>
            </a:r>
            <a:r>
              <a:rPr lang="en-US" i="1" dirty="0" smtClean="0"/>
              <a:t>.</a:t>
            </a:r>
          </a:p>
          <a:p>
            <a:endParaRPr lang="en-US" i="1" dirty="0" smtClean="0"/>
          </a:p>
          <a:p>
            <a:r>
              <a:rPr lang="en-US" i="1" dirty="0" smtClean="0"/>
              <a:t>What has been done in this area already by the CZMU  - The protection at either end of the bay.</a:t>
            </a:r>
            <a:endParaRPr lang="en-US" dirty="0"/>
          </a:p>
          <a:p>
            <a:endParaRPr lang="en-US" dirty="0"/>
          </a:p>
        </p:txBody>
      </p:sp>
      <p:pic>
        <p:nvPicPr>
          <p:cNvPr id="17410" name="Picture 2"/>
          <p:cNvPicPr>
            <a:picLocks noChangeAspect="1" noChangeArrowheads="1"/>
          </p:cNvPicPr>
          <p:nvPr/>
        </p:nvPicPr>
        <p:blipFill>
          <a:blip r:embed="rId2" cstate="print"/>
          <a:srcRect/>
          <a:stretch>
            <a:fillRect/>
          </a:stretch>
        </p:blipFill>
        <p:spPr bwMode="auto">
          <a:xfrm>
            <a:off x="6019800" y="0"/>
            <a:ext cx="2885103" cy="3250926"/>
          </a:xfrm>
          <a:prstGeom prst="rect">
            <a:avLst/>
          </a:prstGeom>
          <a:noFill/>
          <a:ln w="9525">
            <a:noFill/>
            <a:miter lim="800000"/>
            <a:headEnd/>
            <a:tailEnd/>
          </a:ln>
        </p:spPr>
      </p:pic>
      <p:pic>
        <p:nvPicPr>
          <p:cNvPr id="17412" name="Picture 4" descr="P1353[01]_07-12-09 by piers tainsh."/>
          <p:cNvPicPr>
            <a:picLocks noChangeAspect="1" noChangeArrowheads="1"/>
          </p:cNvPicPr>
          <p:nvPr/>
        </p:nvPicPr>
        <p:blipFill>
          <a:blip r:embed="rId3" cstate="print"/>
          <a:srcRect/>
          <a:stretch>
            <a:fillRect/>
          </a:stretch>
        </p:blipFill>
        <p:spPr bwMode="auto">
          <a:xfrm>
            <a:off x="5105400" y="3733800"/>
            <a:ext cx="3759200" cy="2819400"/>
          </a:xfrm>
          <a:prstGeom prst="rect">
            <a:avLst/>
          </a:prstGeom>
          <a:noFill/>
        </p:spPr>
      </p:pic>
      <p:pic>
        <p:nvPicPr>
          <p:cNvPr id="17414" name="Picture 6"/>
          <p:cNvPicPr>
            <a:picLocks noChangeAspect="1" noChangeArrowheads="1"/>
          </p:cNvPicPr>
          <p:nvPr/>
        </p:nvPicPr>
        <p:blipFill>
          <a:blip r:embed="rId4" cstate="print"/>
          <a:srcRect/>
          <a:stretch>
            <a:fillRect/>
          </a:stretch>
        </p:blipFill>
        <p:spPr bwMode="auto">
          <a:xfrm>
            <a:off x="609600" y="5628165"/>
            <a:ext cx="3962399" cy="12298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Maps and Diagrams.</a:t>
            </a:r>
            <a:endParaRPr lang="en-US" dirty="0"/>
          </a:p>
        </p:txBody>
      </p:sp>
      <p:sp>
        <p:nvSpPr>
          <p:cNvPr id="3" name="TextBox 2"/>
          <p:cNvSpPr txBox="1"/>
          <p:nvPr/>
        </p:nvSpPr>
        <p:spPr>
          <a:xfrm>
            <a:off x="609600" y="1219200"/>
            <a:ext cx="8001000" cy="830997"/>
          </a:xfrm>
          <a:prstGeom prst="rect">
            <a:avLst/>
          </a:prstGeom>
          <a:noFill/>
        </p:spPr>
        <p:txBody>
          <a:bodyPr wrap="square" rtlCol="0">
            <a:spAutoFit/>
          </a:bodyPr>
          <a:lstStyle/>
          <a:p>
            <a:pPr algn="ctr"/>
            <a:r>
              <a:rPr lang="en-US" sz="2400" dirty="0" smtClean="0"/>
              <a:t>These are essential to show your understanding of the processes and responses on the Barbados coastline.</a:t>
            </a:r>
            <a:endParaRPr lang="en-US" sz="2400" dirty="0"/>
          </a:p>
        </p:txBody>
      </p:sp>
      <p:pic>
        <p:nvPicPr>
          <p:cNvPr id="19458" name="Picture 2" descr="F:\Codrington\Humanities MYP\MYP5\field trip\P1333_07-12-09.jpg"/>
          <p:cNvPicPr>
            <a:picLocks noChangeAspect="1" noChangeArrowheads="1"/>
          </p:cNvPicPr>
          <p:nvPr/>
        </p:nvPicPr>
        <p:blipFill>
          <a:blip r:embed="rId2" cstate="print"/>
          <a:srcRect/>
          <a:stretch>
            <a:fillRect/>
          </a:stretch>
        </p:blipFill>
        <p:spPr bwMode="auto">
          <a:xfrm>
            <a:off x="6934200" y="2971800"/>
            <a:ext cx="2209800" cy="1657350"/>
          </a:xfrm>
          <a:prstGeom prst="rect">
            <a:avLst/>
          </a:prstGeom>
          <a:noFill/>
        </p:spPr>
      </p:pic>
      <p:pic>
        <p:nvPicPr>
          <p:cNvPr id="19459" name="Picture 3" descr="F:\Codrington\Humanities MYP\MYP5\field trip\P1132_07-12-09.jpg"/>
          <p:cNvPicPr>
            <a:picLocks noChangeAspect="1" noChangeArrowheads="1"/>
          </p:cNvPicPr>
          <p:nvPr/>
        </p:nvPicPr>
        <p:blipFill>
          <a:blip r:embed="rId3" cstate="print"/>
          <a:srcRect/>
          <a:stretch>
            <a:fillRect/>
          </a:stretch>
        </p:blipFill>
        <p:spPr bwMode="auto">
          <a:xfrm>
            <a:off x="0" y="2819400"/>
            <a:ext cx="2209800" cy="1657350"/>
          </a:xfrm>
          <a:prstGeom prst="rect">
            <a:avLst/>
          </a:prstGeom>
          <a:noFill/>
        </p:spPr>
      </p:pic>
      <p:graphicFrame>
        <p:nvGraphicFramePr>
          <p:cNvPr id="6" name="Table 5"/>
          <p:cNvGraphicFramePr>
            <a:graphicFrameLocks noGrp="1"/>
          </p:cNvGraphicFramePr>
          <p:nvPr/>
        </p:nvGraphicFramePr>
        <p:xfrm>
          <a:off x="2209800" y="2362200"/>
          <a:ext cx="4724402" cy="2643744"/>
        </p:xfrm>
        <a:graphic>
          <a:graphicData uri="http://schemas.openxmlformats.org/drawingml/2006/table">
            <a:tbl>
              <a:tblPr/>
              <a:tblGrid>
                <a:gridCol w="643192"/>
                <a:gridCol w="506216"/>
                <a:gridCol w="439430"/>
                <a:gridCol w="439430"/>
                <a:gridCol w="439855"/>
                <a:gridCol w="439430"/>
                <a:gridCol w="439855"/>
                <a:gridCol w="439430"/>
                <a:gridCol w="439855"/>
                <a:gridCol w="497709"/>
              </a:tblGrid>
              <a:tr h="146614">
                <a:tc gridSpan="2">
                  <a:txBody>
                    <a:bodyPr/>
                    <a:lstStyle/>
                    <a:p>
                      <a:pPr marL="0" marR="0" algn="ctr">
                        <a:spcBef>
                          <a:spcPts val="0"/>
                        </a:spcBef>
                        <a:spcAft>
                          <a:spcPts val="0"/>
                        </a:spcAft>
                      </a:pPr>
                      <a:r>
                        <a:rPr lang="en-GB" sz="1400" b="1">
                          <a:latin typeface="Trebuchet MS"/>
                          <a:ea typeface="Times New Roman"/>
                          <a:cs typeface="Times New Roman"/>
                        </a:rPr>
                        <a:t>Bi-Polar Chart</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spcBef>
                          <a:spcPts val="0"/>
                        </a:spcBef>
                        <a:spcAft>
                          <a:spcPts val="0"/>
                        </a:spcAft>
                      </a:pPr>
                      <a:r>
                        <a:rPr lang="en-GB" sz="900" b="1">
                          <a:latin typeface="Trebuchet MS"/>
                          <a:ea typeface="Times New Roman"/>
                          <a:cs typeface="Times New Roman"/>
                        </a:rPr>
                        <a:t>-3</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b="1">
                          <a:latin typeface="Trebuchet MS"/>
                          <a:ea typeface="Times New Roman"/>
                          <a:cs typeface="Times New Roman"/>
                        </a:rPr>
                        <a:t>-2</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b="1">
                          <a:latin typeface="Trebuchet MS"/>
                          <a:ea typeface="Times New Roman"/>
                          <a:cs typeface="Times New Roman"/>
                        </a:rPr>
                        <a:t>-1</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b="1">
                          <a:latin typeface="Trebuchet MS"/>
                          <a:ea typeface="Times New Roman"/>
                          <a:cs typeface="Times New Roman"/>
                        </a:rPr>
                        <a:t>0</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b="1">
                          <a:latin typeface="Trebuchet MS"/>
                          <a:ea typeface="Times New Roman"/>
                          <a:cs typeface="Times New Roman"/>
                        </a:rPr>
                        <a:t>1</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b="1">
                          <a:latin typeface="Trebuchet MS"/>
                          <a:ea typeface="Times New Roman"/>
                          <a:cs typeface="Times New Roman"/>
                        </a:rPr>
                        <a:t>2</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b="1">
                          <a:latin typeface="Trebuchet MS"/>
                          <a:ea typeface="Times New Roman"/>
                          <a:cs typeface="Times New Roman"/>
                        </a:rPr>
                        <a:t>3</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516">
                <a:tc>
                  <a:txBody>
                    <a:bodyPr/>
                    <a:lstStyle/>
                    <a:p>
                      <a:pPr marL="0" marR="0" algn="ctr">
                        <a:spcBef>
                          <a:spcPts val="0"/>
                        </a:spcBef>
                        <a:spcAft>
                          <a:spcPts val="0"/>
                        </a:spcAft>
                      </a:pPr>
                      <a:r>
                        <a:rPr lang="en-GB" sz="900" b="1">
                          <a:latin typeface="Trebuchet MS"/>
                          <a:ea typeface="Times New Roman"/>
                          <a:cs typeface="Times New Roman"/>
                        </a:rPr>
                        <a:t>Cost</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Expensive</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Cheap</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516">
                <a:tc>
                  <a:txBody>
                    <a:bodyPr/>
                    <a:lstStyle/>
                    <a:p>
                      <a:pPr marL="0" marR="0" algn="ctr">
                        <a:spcBef>
                          <a:spcPts val="0"/>
                        </a:spcBef>
                        <a:spcAft>
                          <a:spcPts val="0"/>
                        </a:spcAft>
                      </a:pPr>
                      <a:r>
                        <a:rPr lang="en-GB" sz="900" b="1">
                          <a:latin typeface="Trebuchet MS"/>
                          <a:ea typeface="Times New Roman"/>
                          <a:cs typeface="Times New Roman"/>
                        </a:rPr>
                        <a:t>Life span</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Short Lived</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Long lasting</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516">
                <a:tc>
                  <a:txBody>
                    <a:bodyPr/>
                    <a:lstStyle/>
                    <a:p>
                      <a:pPr marL="0" marR="0" algn="ctr">
                        <a:spcBef>
                          <a:spcPts val="0"/>
                        </a:spcBef>
                        <a:spcAft>
                          <a:spcPts val="0"/>
                        </a:spcAft>
                      </a:pPr>
                      <a:r>
                        <a:rPr lang="en-GB" sz="900" b="1">
                          <a:latin typeface="Trebuchet MS"/>
                          <a:ea typeface="Times New Roman"/>
                          <a:cs typeface="Times New Roman"/>
                        </a:rPr>
                        <a:t>Appearance</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Ugly</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Attractive</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516">
                <a:tc>
                  <a:txBody>
                    <a:bodyPr/>
                    <a:lstStyle/>
                    <a:p>
                      <a:pPr marL="0" marR="0" algn="ctr">
                        <a:spcBef>
                          <a:spcPts val="0"/>
                        </a:spcBef>
                        <a:spcAft>
                          <a:spcPts val="0"/>
                        </a:spcAft>
                      </a:pPr>
                      <a:r>
                        <a:rPr lang="en-GB" sz="900" b="1">
                          <a:latin typeface="Trebuchet MS"/>
                          <a:ea typeface="Times New Roman"/>
                          <a:cs typeface="Times New Roman"/>
                        </a:rPr>
                        <a:t>Effectiveness</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Ineffective</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Effective</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516">
                <a:tc>
                  <a:txBody>
                    <a:bodyPr/>
                    <a:lstStyle/>
                    <a:p>
                      <a:pPr marL="0" marR="0" algn="ctr">
                        <a:spcBef>
                          <a:spcPts val="0"/>
                        </a:spcBef>
                        <a:spcAft>
                          <a:spcPts val="0"/>
                        </a:spcAft>
                      </a:pPr>
                      <a:r>
                        <a:rPr lang="en-GB" sz="900" b="1">
                          <a:latin typeface="Trebuchet MS"/>
                          <a:ea typeface="Times New Roman"/>
                          <a:cs typeface="Times New Roman"/>
                        </a:rPr>
                        <a:t>Impact on processes</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Bad effects</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Good/no effects</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893">
                <a:tc>
                  <a:txBody>
                    <a:bodyPr/>
                    <a:lstStyle/>
                    <a:p>
                      <a:pPr marL="0" marR="0" algn="ctr">
                        <a:spcBef>
                          <a:spcPts val="0"/>
                        </a:spcBef>
                        <a:spcAft>
                          <a:spcPts val="0"/>
                        </a:spcAft>
                      </a:pPr>
                      <a:r>
                        <a:rPr lang="en-GB" sz="900" b="1">
                          <a:latin typeface="Trebuchet MS"/>
                          <a:ea typeface="Times New Roman"/>
                          <a:cs typeface="Times New Roman"/>
                        </a:rPr>
                        <a:t>Impact if scheme fails</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a:latin typeface="Trebuchet MS"/>
                          <a:ea typeface="Times New Roman"/>
                          <a:cs typeface="Times New Roman"/>
                        </a:rPr>
                        <a:t>Large effect</a:t>
                      </a:r>
                      <a:endParaRPr lang="en-US" sz="90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GB" sz="900">
                        <a:latin typeface="Trebuchet MS"/>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dirty="0">
                          <a:latin typeface="Trebuchet MS"/>
                          <a:ea typeface="Times New Roman"/>
                          <a:cs typeface="Times New Roman"/>
                        </a:rPr>
                        <a:t>Minor effect</a:t>
                      </a:r>
                      <a:endParaRPr lang="en-US" sz="900" dirty="0">
                        <a:latin typeface="Times New Roman"/>
                        <a:ea typeface="Times New Roman"/>
                        <a:cs typeface="Times New Roman"/>
                      </a:endParaRPr>
                    </a:p>
                  </a:txBody>
                  <a:tcPr marL="59280" marR="592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US" dirty="0" smtClean="0"/>
              <a:t>Conclusions</a:t>
            </a:r>
            <a:endParaRPr lang="en-US" dirty="0"/>
          </a:p>
        </p:txBody>
      </p:sp>
      <p:sp>
        <p:nvSpPr>
          <p:cNvPr id="3" name="TextBox 2"/>
          <p:cNvSpPr txBox="1"/>
          <p:nvPr/>
        </p:nvSpPr>
        <p:spPr>
          <a:xfrm>
            <a:off x="838200" y="1752600"/>
            <a:ext cx="7315200" cy="2677656"/>
          </a:xfrm>
          <a:prstGeom prst="rect">
            <a:avLst/>
          </a:prstGeom>
          <a:noFill/>
        </p:spPr>
        <p:txBody>
          <a:bodyPr wrap="square" rtlCol="0">
            <a:spAutoFit/>
          </a:bodyPr>
          <a:lstStyle/>
          <a:p>
            <a:r>
              <a:rPr lang="en-US" sz="2800" b="1" i="1" dirty="0"/>
              <a:t>Section 5</a:t>
            </a:r>
            <a:r>
              <a:rPr lang="en-US" sz="2800" i="1" dirty="0"/>
              <a:t> - some conclusions - What are the problems Barbados faces on its coastal area. Why has erosion increased so much in recent years. Is it sea level rise or have there been other factors. What is the future for the coral of the area?</a:t>
            </a: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Assessment</a:t>
            </a:r>
            <a:endParaRPr lang="en-US" dirty="0"/>
          </a:p>
        </p:txBody>
      </p:sp>
      <p:sp>
        <p:nvSpPr>
          <p:cNvPr id="3" name="TextBox 2"/>
          <p:cNvSpPr txBox="1"/>
          <p:nvPr/>
        </p:nvSpPr>
        <p:spPr>
          <a:xfrm>
            <a:off x="457200" y="914400"/>
            <a:ext cx="8458200" cy="5632311"/>
          </a:xfrm>
          <a:prstGeom prst="rect">
            <a:avLst/>
          </a:prstGeom>
          <a:noFill/>
        </p:spPr>
        <p:txBody>
          <a:bodyPr wrap="square" rtlCol="0">
            <a:spAutoFit/>
          </a:bodyPr>
          <a:lstStyle/>
          <a:p>
            <a:r>
              <a:rPr lang="en-US" dirty="0"/>
              <a:t> </a:t>
            </a:r>
          </a:p>
          <a:p>
            <a:r>
              <a:rPr lang="en-US" sz="2400" b="1" i="1" dirty="0"/>
              <a:t>This write up will be assessed using the MYP Criteria of Concepts, Skills and Presentation.</a:t>
            </a:r>
            <a:endParaRPr lang="en-US" sz="2400" i="1" dirty="0"/>
          </a:p>
          <a:p>
            <a:r>
              <a:rPr lang="en-US" sz="2800" b="1" dirty="0"/>
              <a:t>Concepts: </a:t>
            </a:r>
            <a:r>
              <a:rPr lang="en-US" sz="2400" dirty="0" smtClean="0"/>
              <a:t>relates </a:t>
            </a:r>
            <a:r>
              <a:rPr lang="en-US" sz="2400" dirty="0"/>
              <a:t>to showing an understanding of the processes of change – </a:t>
            </a:r>
            <a:r>
              <a:rPr lang="en-US" sz="2400" dirty="0" err="1"/>
              <a:t>ie</a:t>
            </a:r>
            <a:r>
              <a:rPr lang="en-US" sz="2400" dirty="0"/>
              <a:t>. </a:t>
            </a:r>
            <a:r>
              <a:rPr lang="en-US" sz="2400" dirty="0" err="1"/>
              <a:t>Longshore</a:t>
            </a:r>
            <a:r>
              <a:rPr lang="en-US" sz="2400" dirty="0"/>
              <a:t> drift and the understanding that coastal management can have consequences on other areas. There should also be shown an understanding of the different causes of erosion relating to natural and human processes on our coastline.</a:t>
            </a:r>
          </a:p>
          <a:p>
            <a:r>
              <a:rPr lang="en-US" sz="2800" b="1" dirty="0"/>
              <a:t>Skills: </a:t>
            </a:r>
            <a:r>
              <a:rPr lang="en-US" sz="2400" b="1" dirty="0" smtClean="0"/>
              <a:t>Use of maps, images.  Bipolar analysis presented graphically. </a:t>
            </a:r>
            <a:r>
              <a:rPr lang="en-US" sz="2400" dirty="0" smtClean="0"/>
              <a:t>This se </a:t>
            </a:r>
            <a:r>
              <a:rPr lang="en-US" sz="2400" dirty="0" err="1" smtClean="0"/>
              <a:t>ction</a:t>
            </a:r>
            <a:r>
              <a:rPr lang="en-US" sz="2400" dirty="0" smtClean="0"/>
              <a:t> </a:t>
            </a:r>
            <a:r>
              <a:rPr lang="en-US" sz="2400" dirty="0"/>
              <a:t>also covers the ability to </a:t>
            </a:r>
            <a:r>
              <a:rPr lang="en-US" sz="2400" b="1" dirty="0"/>
              <a:t>research</a:t>
            </a:r>
            <a:r>
              <a:rPr lang="en-US" sz="2400" dirty="0"/>
              <a:t> the topic and put this information into your </a:t>
            </a:r>
            <a:r>
              <a:rPr lang="en-US" sz="2400" dirty="0" err="1"/>
              <a:t>writeup</a:t>
            </a:r>
            <a:r>
              <a:rPr lang="en-US" sz="2400" dirty="0"/>
              <a:t>.</a:t>
            </a:r>
          </a:p>
          <a:p>
            <a:r>
              <a:rPr lang="en-US" sz="2800" b="1" dirty="0"/>
              <a:t>Presentation: </a:t>
            </a:r>
            <a:r>
              <a:rPr lang="en-US" sz="2400" dirty="0"/>
              <a:t>This relates to how the whole write up is. Do you hit the target </a:t>
            </a:r>
            <a:r>
              <a:rPr lang="en-US" sz="2400" b="1" dirty="0"/>
              <a:t>audience</a:t>
            </a:r>
            <a:r>
              <a:rPr lang="en-US" sz="2400" dirty="0"/>
              <a:t>. Is it clear. Is </a:t>
            </a:r>
            <a:r>
              <a:rPr lang="en-US" sz="2400" b="1" dirty="0"/>
              <a:t>grammar</a:t>
            </a:r>
            <a:r>
              <a:rPr lang="en-US" sz="2400" dirty="0"/>
              <a:t> and </a:t>
            </a:r>
            <a:r>
              <a:rPr lang="en-US" sz="2400" b="1" dirty="0"/>
              <a:t>spelling</a:t>
            </a:r>
            <a:r>
              <a:rPr lang="en-US" sz="2400" dirty="0"/>
              <a:t> good. Do you show all the sources you use.</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557</Words>
  <Application>Microsoft Office PowerPoint</Application>
  <PresentationFormat>On-screen Show (4:3)</PresentationFormat>
  <Paragraphs>64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Write Up for CZMU </vt:lpstr>
      <vt:lpstr>What responses are Available to the areas suffering accelerated coastal erosion?</vt:lpstr>
      <vt:lpstr>Your Audience</vt:lpstr>
      <vt:lpstr>Slide 4</vt:lpstr>
      <vt:lpstr>Boardwalk</vt:lpstr>
      <vt:lpstr>Holetown</vt:lpstr>
      <vt:lpstr>Maps and Diagrams.</vt:lpstr>
      <vt:lpstr>Conclusions</vt:lpstr>
      <vt:lpstr>Assessment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Write Up for CZMU</dc:title>
  <dc:creator>piers.tainsh</dc:creator>
  <cp:lastModifiedBy>piers.tainsh</cp:lastModifiedBy>
  <cp:revision>11</cp:revision>
  <dcterms:created xsi:type="dcterms:W3CDTF">2010-01-08T12:43:29Z</dcterms:created>
  <dcterms:modified xsi:type="dcterms:W3CDTF">2010-01-08T14:28:41Z</dcterms:modified>
</cp:coreProperties>
</file>